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4" r:id="rId49"/>
    <p:sldId id="305" r:id="rId50"/>
    <p:sldId id="306"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76DB7969-809E-4E47-84DC-561F0AE53EEA}" type="datetimeFigureOut">
              <a:rPr lang="tr-TR" smtClean="0"/>
              <a:pPr/>
              <a:t>03.10.2013</a:t>
            </a:fld>
            <a:endParaRPr lang="tr-TR" dirty="0"/>
          </a:p>
        </p:txBody>
      </p:sp>
      <p:sp>
        <p:nvSpPr>
          <p:cNvPr id="20" name="19 Altbilgi Yer Tutucusu"/>
          <p:cNvSpPr>
            <a:spLocks noGrp="1"/>
          </p:cNvSpPr>
          <p:nvPr>
            <p:ph type="ftr" sz="quarter" idx="11"/>
          </p:nvPr>
        </p:nvSpPr>
        <p:spPr/>
        <p:txBody>
          <a:bodyPr/>
          <a:lstStyle>
            <a:extLst/>
          </a:lstStyle>
          <a:p>
            <a:endParaRPr lang="tr-TR" dirty="0"/>
          </a:p>
        </p:txBody>
      </p:sp>
      <p:sp>
        <p:nvSpPr>
          <p:cNvPr id="10" name="9 Slayt Numarası Yer Tutucusu"/>
          <p:cNvSpPr>
            <a:spLocks noGrp="1"/>
          </p:cNvSpPr>
          <p:nvPr>
            <p:ph type="sldNum" sz="quarter" idx="12"/>
          </p:nvPr>
        </p:nvSpPr>
        <p:spPr/>
        <p:txBody>
          <a:bodyPr/>
          <a:lstStyle>
            <a:extLst/>
          </a:lstStyle>
          <a:p>
            <a:fld id="{65CD9849-DCB0-47A5-979E-47E85F9AD361}" type="slidenum">
              <a:rPr lang="tr-TR" smtClean="0"/>
              <a:pPr/>
              <a:t>‹#›</a:t>
            </a:fld>
            <a:endParaRPr lang="tr-TR" dirty="0"/>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whee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76DB7969-809E-4E47-84DC-561F0AE53EEA}" type="datetimeFigureOut">
              <a:rPr lang="tr-TR" smtClean="0"/>
              <a:pPr/>
              <a:t>03.10.2013</a:t>
            </a:fld>
            <a:endParaRPr lang="tr-TR" dirty="0"/>
          </a:p>
        </p:txBody>
      </p:sp>
      <p:sp>
        <p:nvSpPr>
          <p:cNvPr id="5" name="4 Altbilgi Yer Tutucusu"/>
          <p:cNvSpPr>
            <a:spLocks noGrp="1"/>
          </p:cNvSpPr>
          <p:nvPr>
            <p:ph type="ftr" sz="quarter" idx="11"/>
          </p:nvPr>
        </p:nvSpPr>
        <p:spPr/>
        <p:txBody>
          <a:bodyPr/>
          <a:lstStyle>
            <a:extLst/>
          </a:lstStyle>
          <a:p>
            <a:endParaRPr lang="tr-TR" dirty="0"/>
          </a:p>
        </p:txBody>
      </p:sp>
      <p:sp>
        <p:nvSpPr>
          <p:cNvPr id="6" name="5 Slayt Numarası Yer Tutucusu"/>
          <p:cNvSpPr>
            <a:spLocks noGrp="1"/>
          </p:cNvSpPr>
          <p:nvPr>
            <p:ph type="sldNum" sz="quarter" idx="12"/>
          </p:nvPr>
        </p:nvSpPr>
        <p:spPr/>
        <p:txBody>
          <a:bodyPr/>
          <a:lstStyle>
            <a:extLst/>
          </a:lstStyle>
          <a:p>
            <a:fld id="{65CD9849-DCB0-47A5-979E-47E85F9AD361}" type="slidenum">
              <a:rPr lang="tr-TR" smtClean="0"/>
              <a:pPr/>
              <a:t>‹#›</a:t>
            </a:fld>
            <a:endParaRPr lang="tr-TR" dirty="0"/>
          </a:p>
        </p:txBody>
      </p:sp>
    </p:spTree>
  </p:cSld>
  <p:clrMapOvr>
    <a:masterClrMapping/>
  </p:clrMapOvr>
  <p:transition spd="med">
    <p:whee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76DB7969-809E-4E47-84DC-561F0AE53EEA}" type="datetimeFigureOut">
              <a:rPr lang="tr-TR" smtClean="0"/>
              <a:pPr/>
              <a:t>03.10.2013</a:t>
            </a:fld>
            <a:endParaRPr lang="tr-TR" dirty="0"/>
          </a:p>
        </p:txBody>
      </p:sp>
      <p:sp>
        <p:nvSpPr>
          <p:cNvPr id="5" name="4 Altbilgi Yer Tutucusu"/>
          <p:cNvSpPr>
            <a:spLocks noGrp="1"/>
          </p:cNvSpPr>
          <p:nvPr>
            <p:ph type="ftr" sz="quarter" idx="11"/>
          </p:nvPr>
        </p:nvSpPr>
        <p:spPr/>
        <p:txBody>
          <a:bodyPr/>
          <a:lstStyle>
            <a:extLst/>
          </a:lstStyle>
          <a:p>
            <a:endParaRPr lang="tr-TR" dirty="0"/>
          </a:p>
        </p:txBody>
      </p:sp>
      <p:sp>
        <p:nvSpPr>
          <p:cNvPr id="6" name="5 Slayt Numarası Yer Tutucusu"/>
          <p:cNvSpPr>
            <a:spLocks noGrp="1"/>
          </p:cNvSpPr>
          <p:nvPr>
            <p:ph type="sldNum" sz="quarter" idx="12"/>
          </p:nvPr>
        </p:nvSpPr>
        <p:spPr/>
        <p:txBody>
          <a:bodyPr/>
          <a:lstStyle>
            <a:extLst/>
          </a:lstStyle>
          <a:p>
            <a:fld id="{65CD9849-DCB0-47A5-979E-47E85F9AD361}" type="slidenum">
              <a:rPr lang="tr-TR" smtClean="0"/>
              <a:pPr/>
              <a:t>‹#›</a:t>
            </a:fld>
            <a:endParaRPr lang="tr-TR" dirty="0"/>
          </a:p>
        </p:txBody>
      </p:sp>
    </p:spTree>
  </p:cSld>
  <p:clrMapOvr>
    <a:masterClrMapping/>
  </p:clrMapOvr>
  <p:transition spd="med">
    <p:whee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76DB7969-809E-4E47-84DC-561F0AE53EEA}" type="datetimeFigureOut">
              <a:rPr lang="tr-TR" smtClean="0"/>
              <a:pPr/>
              <a:t>03.10.2013</a:t>
            </a:fld>
            <a:endParaRPr lang="tr-TR" dirty="0"/>
          </a:p>
        </p:txBody>
      </p:sp>
      <p:sp>
        <p:nvSpPr>
          <p:cNvPr id="5" name="4 Altbilgi Yer Tutucusu"/>
          <p:cNvSpPr>
            <a:spLocks noGrp="1"/>
          </p:cNvSpPr>
          <p:nvPr>
            <p:ph type="ftr" sz="quarter" idx="11"/>
          </p:nvPr>
        </p:nvSpPr>
        <p:spPr/>
        <p:txBody>
          <a:bodyPr/>
          <a:lstStyle>
            <a:extLst/>
          </a:lstStyle>
          <a:p>
            <a:endParaRPr lang="tr-TR" dirty="0"/>
          </a:p>
        </p:txBody>
      </p:sp>
      <p:sp>
        <p:nvSpPr>
          <p:cNvPr id="6" name="5 Slayt Numarası Yer Tutucusu"/>
          <p:cNvSpPr>
            <a:spLocks noGrp="1"/>
          </p:cNvSpPr>
          <p:nvPr>
            <p:ph type="sldNum" sz="quarter" idx="12"/>
          </p:nvPr>
        </p:nvSpPr>
        <p:spPr/>
        <p:txBody>
          <a:bodyPr/>
          <a:lstStyle>
            <a:extLst/>
          </a:lstStyle>
          <a:p>
            <a:fld id="{65CD9849-DCB0-47A5-979E-47E85F9AD361}" type="slidenum">
              <a:rPr lang="tr-TR" smtClean="0"/>
              <a:pPr/>
              <a:t>‹#›</a:t>
            </a:fld>
            <a:endParaRPr lang="tr-TR" dirty="0"/>
          </a:p>
        </p:txBody>
      </p:sp>
    </p:spTree>
  </p:cSld>
  <p:clrMapOvr>
    <a:masterClrMapping/>
  </p:clrMapOvr>
  <p:transition spd="med">
    <p:whee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76DB7969-809E-4E47-84DC-561F0AE53EEA}" type="datetimeFigureOut">
              <a:rPr lang="tr-TR" smtClean="0"/>
              <a:pPr/>
              <a:t>03.10.2013</a:t>
            </a:fld>
            <a:endParaRPr lang="tr-TR" dirty="0"/>
          </a:p>
        </p:txBody>
      </p:sp>
      <p:sp>
        <p:nvSpPr>
          <p:cNvPr id="5" name="4 Altbilgi Yer Tutucusu"/>
          <p:cNvSpPr>
            <a:spLocks noGrp="1"/>
          </p:cNvSpPr>
          <p:nvPr>
            <p:ph type="ftr" sz="quarter" idx="11"/>
          </p:nvPr>
        </p:nvSpPr>
        <p:spPr/>
        <p:txBody>
          <a:bodyPr/>
          <a:lstStyle>
            <a:extLst/>
          </a:lstStyle>
          <a:p>
            <a:endParaRPr lang="tr-TR" dirty="0"/>
          </a:p>
        </p:txBody>
      </p:sp>
      <p:sp>
        <p:nvSpPr>
          <p:cNvPr id="6" name="5 Slayt Numarası Yer Tutucusu"/>
          <p:cNvSpPr>
            <a:spLocks noGrp="1"/>
          </p:cNvSpPr>
          <p:nvPr>
            <p:ph type="sldNum" sz="quarter" idx="12"/>
          </p:nvPr>
        </p:nvSpPr>
        <p:spPr/>
        <p:txBody>
          <a:bodyPr/>
          <a:lstStyle>
            <a:extLst/>
          </a:lstStyle>
          <a:p>
            <a:fld id="{65CD9849-DCB0-47A5-979E-47E85F9AD361}" type="slidenum">
              <a:rPr lang="tr-TR" smtClean="0"/>
              <a:pPr/>
              <a:t>‹#›</a:t>
            </a:fld>
            <a:endParaRPr lang="tr-TR" dirty="0"/>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whee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76DB7969-809E-4E47-84DC-561F0AE53EEA}" type="datetimeFigureOut">
              <a:rPr lang="tr-TR" smtClean="0"/>
              <a:pPr/>
              <a:t>03.10.2013</a:t>
            </a:fld>
            <a:endParaRPr lang="tr-TR" dirty="0"/>
          </a:p>
        </p:txBody>
      </p:sp>
      <p:sp>
        <p:nvSpPr>
          <p:cNvPr id="6" name="5 Altbilgi Yer Tutucusu"/>
          <p:cNvSpPr>
            <a:spLocks noGrp="1"/>
          </p:cNvSpPr>
          <p:nvPr>
            <p:ph type="ftr" sz="quarter" idx="11"/>
          </p:nvPr>
        </p:nvSpPr>
        <p:spPr/>
        <p:txBody>
          <a:bodyPr/>
          <a:lstStyle>
            <a:extLst/>
          </a:lstStyle>
          <a:p>
            <a:endParaRPr lang="tr-TR" dirty="0"/>
          </a:p>
        </p:txBody>
      </p:sp>
      <p:sp>
        <p:nvSpPr>
          <p:cNvPr id="7" name="6 Slayt Numarası Yer Tutucusu"/>
          <p:cNvSpPr>
            <a:spLocks noGrp="1"/>
          </p:cNvSpPr>
          <p:nvPr>
            <p:ph type="sldNum" sz="quarter" idx="12"/>
          </p:nvPr>
        </p:nvSpPr>
        <p:spPr/>
        <p:txBody>
          <a:bodyPr/>
          <a:lstStyle>
            <a:extLst/>
          </a:lstStyle>
          <a:p>
            <a:fld id="{65CD9849-DCB0-47A5-979E-47E85F9AD361}" type="slidenum">
              <a:rPr lang="tr-TR" smtClean="0"/>
              <a:pPr/>
              <a:t>‹#›</a:t>
            </a:fld>
            <a:endParaRPr lang="tr-TR" dirty="0"/>
          </a:p>
        </p:txBody>
      </p:sp>
    </p:spTree>
  </p:cSld>
  <p:clrMapOvr>
    <a:masterClrMapping/>
  </p:clrMapOvr>
  <p:transition spd="med">
    <p:whee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76DB7969-809E-4E47-84DC-561F0AE53EEA}" type="datetimeFigureOut">
              <a:rPr lang="tr-TR" smtClean="0"/>
              <a:pPr/>
              <a:t>03.10.2013</a:t>
            </a:fld>
            <a:endParaRPr lang="tr-TR" dirty="0"/>
          </a:p>
        </p:txBody>
      </p:sp>
      <p:sp>
        <p:nvSpPr>
          <p:cNvPr id="8" name="7 Altbilgi Yer Tutucusu"/>
          <p:cNvSpPr>
            <a:spLocks noGrp="1"/>
          </p:cNvSpPr>
          <p:nvPr>
            <p:ph type="ftr" sz="quarter" idx="11"/>
          </p:nvPr>
        </p:nvSpPr>
        <p:spPr/>
        <p:txBody>
          <a:bodyPr/>
          <a:lstStyle>
            <a:extLst/>
          </a:lstStyle>
          <a:p>
            <a:endParaRPr lang="tr-TR" dirty="0"/>
          </a:p>
        </p:txBody>
      </p:sp>
      <p:sp>
        <p:nvSpPr>
          <p:cNvPr id="9" name="8 Slayt Numarası Yer Tutucusu"/>
          <p:cNvSpPr>
            <a:spLocks noGrp="1"/>
          </p:cNvSpPr>
          <p:nvPr>
            <p:ph type="sldNum" sz="quarter" idx="12"/>
          </p:nvPr>
        </p:nvSpPr>
        <p:spPr/>
        <p:txBody>
          <a:bodyPr/>
          <a:lstStyle>
            <a:extLst/>
          </a:lstStyle>
          <a:p>
            <a:fld id="{65CD9849-DCB0-47A5-979E-47E85F9AD361}" type="slidenum">
              <a:rPr lang="tr-TR" smtClean="0"/>
              <a:pPr/>
              <a:t>‹#›</a:t>
            </a:fld>
            <a:endParaRPr lang="tr-TR" dirty="0"/>
          </a:p>
        </p:txBody>
      </p:sp>
    </p:spTree>
  </p:cSld>
  <p:clrMapOvr>
    <a:masterClrMapping/>
  </p:clrMapOvr>
  <p:transition spd="med">
    <p:whee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76DB7969-809E-4E47-84DC-561F0AE53EEA}" type="datetimeFigureOut">
              <a:rPr lang="tr-TR" smtClean="0"/>
              <a:pPr/>
              <a:t>03.10.2013</a:t>
            </a:fld>
            <a:endParaRPr lang="tr-TR" dirty="0"/>
          </a:p>
        </p:txBody>
      </p:sp>
      <p:sp>
        <p:nvSpPr>
          <p:cNvPr id="4" name="3 Altbilgi Yer Tutucusu"/>
          <p:cNvSpPr>
            <a:spLocks noGrp="1"/>
          </p:cNvSpPr>
          <p:nvPr>
            <p:ph type="ftr" sz="quarter" idx="11"/>
          </p:nvPr>
        </p:nvSpPr>
        <p:spPr/>
        <p:txBody>
          <a:bodyPr/>
          <a:lstStyle>
            <a:extLst/>
          </a:lstStyle>
          <a:p>
            <a:endParaRPr lang="tr-TR" dirty="0"/>
          </a:p>
        </p:txBody>
      </p:sp>
      <p:sp>
        <p:nvSpPr>
          <p:cNvPr id="5" name="4 Slayt Numarası Yer Tutucusu"/>
          <p:cNvSpPr>
            <a:spLocks noGrp="1"/>
          </p:cNvSpPr>
          <p:nvPr>
            <p:ph type="sldNum" sz="quarter" idx="12"/>
          </p:nvPr>
        </p:nvSpPr>
        <p:spPr/>
        <p:txBody>
          <a:bodyPr/>
          <a:lstStyle>
            <a:extLst/>
          </a:lstStyle>
          <a:p>
            <a:fld id="{65CD9849-DCB0-47A5-979E-47E85F9AD361}" type="slidenum">
              <a:rPr lang="tr-TR" smtClean="0"/>
              <a:pPr/>
              <a:t>‹#›</a:t>
            </a:fld>
            <a:endParaRPr lang="tr-TR" dirty="0"/>
          </a:p>
        </p:txBody>
      </p:sp>
    </p:spTree>
  </p:cSld>
  <p:clrMapOvr>
    <a:masterClrMapping/>
  </p:clrMapOvr>
  <p:transition spd="med">
    <p:whee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76DB7969-809E-4E47-84DC-561F0AE53EEA}" type="datetimeFigureOut">
              <a:rPr lang="tr-TR" smtClean="0"/>
              <a:pPr/>
              <a:t>03.10.2013</a:t>
            </a:fld>
            <a:endParaRPr lang="tr-TR" dirty="0"/>
          </a:p>
        </p:txBody>
      </p:sp>
      <p:sp>
        <p:nvSpPr>
          <p:cNvPr id="3" name="2 Altbilgi Yer Tutucusu"/>
          <p:cNvSpPr>
            <a:spLocks noGrp="1"/>
          </p:cNvSpPr>
          <p:nvPr>
            <p:ph type="ftr" sz="quarter" idx="11"/>
          </p:nvPr>
        </p:nvSpPr>
        <p:spPr/>
        <p:txBody>
          <a:bodyPr/>
          <a:lstStyle>
            <a:extLst/>
          </a:lstStyle>
          <a:p>
            <a:endParaRPr lang="tr-TR" dirty="0"/>
          </a:p>
        </p:txBody>
      </p:sp>
      <p:sp>
        <p:nvSpPr>
          <p:cNvPr id="4" name="3 Slayt Numarası Yer Tutucusu"/>
          <p:cNvSpPr>
            <a:spLocks noGrp="1"/>
          </p:cNvSpPr>
          <p:nvPr>
            <p:ph type="sldNum" sz="quarter" idx="12"/>
          </p:nvPr>
        </p:nvSpPr>
        <p:spPr/>
        <p:txBody>
          <a:bodyPr/>
          <a:lstStyle>
            <a:extLst/>
          </a:lstStyle>
          <a:p>
            <a:fld id="{65CD9849-DCB0-47A5-979E-47E85F9AD361}" type="slidenum">
              <a:rPr lang="tr-TR" smtClean="0"/>
              <a:pPr/>
              <a:t>‹#›</a:t>
            </a:fld>
            <a:endParaRPr lang="tr-TR" dirty="0"/>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whee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76DB7969-809E-4E47-84DC-561F0AE53EEA}" type="datetimeFigureOut">
              <a:rPr lang="tr-TR" smtClean="0"/>
              <a:pPr/>
              <a:t>03.10.2013</a:t>
            </a:fld>
            <a:endParaRPr lang="tr-TR" dirty="0"/>
          </a:p>
        </p:txBody>
      </p:sp>
      <p:sp>
        <p:nvSpPr>
          <p:cNvPr id="6" name="5 Altbilgi Yer Tutucusu"/>
          <p:cNvSpPr>
            <a:spLocks noGrp="1"/>
          </p:cNvSpPr>
          <p:nvPr>
            <p:ph type="ftr" sz="quarter" idx="11"/>
          </p:nvPr>
        </p:nvSpPr>
        <p:spPr/>
        <p:txBody>
          <a:bodyPr/>
          <a:lstStyle>
            <a:extLst/>
          </a:lstStyle>
          <a:p>
            <a:endParaRPr lang="tr-TR" dirty="0"/>
          </a:p>
        </p:txBody>
      </p:sp>
      <p:sp>
        <p:nvSpPr>
          <p:cNvPr id="7" name="6 Slayt Numarası Yer Tutucusu"/>
          <p:cNvSpPr>
            <a:spLocks noGrp="1"/>
          </p:cNvSpPr>
          <p:nvPr>
            <p:ph type="sldNum" sz="quarter" idx="12"/>
          </p:nvPr>
        </p:nvSpPr>
        <p:spPr/>
        <p:txBody>
          <a:bodyPr/>
          <a:lstStyle>
            <a:extLst/>
          </a:lstStyle>
          <a:p>
            <a:fld id="{65CD9849-DCB0-47A5-979E-47E85F9AD361}" type="slidenum">
              <a:rPr lang="tr-TR" smtClean="0"/>
              <a:pPr/>
              <a:t>‹#›</a:t>
            </a:fld>
            <a:endParaRPr lang="tr-TR" dirty="0"/>
          </a:p>
        </p:txBody>
      </p:sp>
    </p:spTree>
  </p:cSld>
  <p:clrMapOvr>
    <a:masterClrMapping/>
  </p:clrMapOvr>
  <p:transition spd="med">
    <p:whee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76DB7969-809E-4E47-84DC-561F0AE53EEA}" type="datetimeFigureOut">
              <a:rPr lang="tr-TR" smtClean="0"/>
              <a:pPr/>
              <a:t>03.10.2013</a:t>
            </a:fld>
            <a:endParaRPr lang="tr-TR" dirty="0"/>
          </a:p>
        </p:txBody>
      </p:sp>
      <p:sp>
        <p:nvSpPr>
          <p:cNvPr id="6" name="5 Altbilgi Yer Tutucusu"/>
          <p:cNvSpPr>
            <a:spLocks noGrp="1"/>
          </p:cNvSpPr>
          <p:nvPr>
            <p:ph type="ftr" sz="quarter" idx="11"/>
          </p:nvPr>
        </p:nvSpPr>
        <p:spPr/>
        <p:txBody>
          <a:bodyPr/>
          <a:lstStyle>
            <a:extLst/>
          </a:lstStyle>
          <a:p>
            <a:endParaRPr lang="tr-TR" dirty="0"/>
          </a:p>
        </p:txBody>
      </p:sp>
      <p:sp>
        <p:nvSpPr>
          <p:cNvPr id="7" name="6 Slayt Numarası Yer Tutucusu"/>
          <p:cNvSpPr>
            <a:spLocks noGrp="1"/>
          </p:cNvSpPr>
          <p:nvPr>
            <p:ph type="sldNum" sz="quarter" idx="12"/>
          </p:nvPr>
        </p:nvSpPr>
        <p:spPr/>
        <p:txBody>
          <a:bodyPr/>
          <a:lstStyle>
            <a:extLst/>
          </a:lstStyle>
          <a:p>
            <a:fld id="{65CD9849-DCB0-47A5-979E-47E85F9AD361}" type="slidenum">
              <a:rPr lang="tr-TR" smtClean="0"/>
              <a:pPr/>
              <a:t>‹#›</a:t>
            </a:fld>
            <a:endParaRPr lang="tr-TR" dirty="0"/>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transition spd="med">
    <p:whee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6DB7969-809E-4E47-84DC-561F0AE53EEA}" type="datetimeFigureOut">
              <a:rPr lang="tr-TR" smtClean="0"/>
              <a:pPr/>
              <a:t>03.10.2013</a:t>
            </a:fld>
            <a:endParaRPr lang="tr-TR" dirty="0"/>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dirty="0"/>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5CD9849-DCB0-47A5-979E-47E85F9AD361}" type="slidenum">
              <a:rPr lang="tr-TR" smtClean="0"/>
              <a:pPr/>
              <a:t>‹#›</a:t>
            </a:fld>
            <a:endParaRPr lang="tr-TR" dirty="0"/>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spd="med">
    <p:wheel/>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eatingwell.com/nutrition_health/mind_body_spirit/quick_tips_for_a_healthy_mind_body_spirit?page=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eatingwell.com/nutrition_health/mind_body_spirit/quick_tips_for_a_healthy_mind_body_spirit?page=1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ealthy-body-healthy-mind.com/fitness/strength/" TargetMode="External"/><Relationship Id="rId2" Type="http://schemas.openxmlformats.org/officeDocument/2006/relationships/hyperlink" Target="http://www.healthy-body-healthy-mind.com/fitness/stamina/" TargetMode="External"/><Relationship Id="rId1" Type="http://schemas.openxmlformats.org/officeDocument/2006/relationships/slideLayout" Target="../slideLayouts/slideLayout2.xml"/><Relationship Id="rId4" Type="http://schemas.openxmlformats.org/officeDocument/2006/relationships/hyperlink" Target="http://www.healthy-body-healthy-mind.com/fitness/supplenes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atingwell.com/nutrition_health/mind_body_spirit/quick_tips_for_a_healthy_mind_body_spirit?page=3"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eatingwell.com/nutrition_health/mind_body_spirit/quick_tips_for_a_healthy_mind_body_spirit?page=4"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eatingwell.com/nutrition_health/mind_body_spirit/quick_tips_for_a_healthy_mind_body_spirit?page=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eatingwell.com/nutrition_health/mind_body_spirit/quick_tips_for_a_healthy_mind_body_spirit?page=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eatingwell.com/nutrition_health/mind_body_spirit/quick_tips_for_a_healthy_mind_body_spirit?page=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eatingwell.com/nutrition_health/mind_body_spirit/quick_tips_for_a_healthy_mind_body_spirit?page=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75656" y="1700808"/>
            <a:ext cx="7406640" cy="1472184"/>
          </a:xfrm>
        </p:spPr>
        <p:txBody>
          <a:bodyPr>
            <a:normAutofit/>
          </a:bodyPr>
          <a:lstStyle/>
          <a:p>
            <a:pPr algn="ctr"/>
            <a:r>
              <a:rPr lang="tr-TR" b="1" dirty="0" smtClean="0">
                <a:latin typeface="Georgia" pitchFamily="18" charset="0"/>
              </a:rPr>
              <a:t>A Healthy Mind Helps </a:t>
            </a:r>
            <a:r>
              <a:rPr lang="tr-TR" b="1" dirty="0" err="1" smtClean="0">
                <a:latin typeface="Georgia" pitchFamily="18" charset="0"/>
              </a:rPr>
              <a:t>Make</a:t>
            </a:r>
            <a:r>
              <a:rPr lang="tr-TR" b="1" smtClean="0">
                <a:latin typeface="Georgia" pitchFamily="18" charset="0"/>
              </a:rPr>
              <a:t> a Healthy Body</a:t>
            </a:r>
            <a:endParaRPr lang="tr-TR">
              <a:latin typeface="Georgia" pitchFamily="18" charset="0"/>
            </a:endParaRPr>
          </a:p>
        </p:txBody>
      </p:sp>
      <p:sp>
        <p:nvSpPr>
          <p:cNvPr id="3" name="2 Alt Başlık"/>
          <p:cNvSpPr>
            <a:spLocks noGrp="1"/>
          </p:cNvSpPr>
          <p:nvPr>
            <p:ph type="subTitle" idx="1"/>
          </p:nvPr>
        </p:nvSpPr>
        <p:spPr>
          <a:xfrm>
            <a:off x="1737360" y="4214818"/>
            <a:ext cx="7406640" cy="1752600"/>
          </a:xfrm>
        </p:spPr>
        <p:txBody>
          <a:bodyPr/>
          <a:lstStyle/>
          <a:p>
            <a:r>
              <a:rPr lang="tr-TR" i="1" smtClean="0">
                <a:effectLst>
                  <a:outerShdw blurRad="38100" dist="38100" dir="2700000" algn="tl">
                    <a:srgbClr val="000000">
                      <a:alpha val="43137"/>
                    </a:srgbClr>
                  </a:outerShdw>
                </a:effectLst>
                <a:latin typeface="Georgia" pitchFamily="18" charset="0"/>
              </a:rPr>
              <a:t>Tuna </a:t>
            </a:r>
            <a:r>
              <a:rPr lang="tr-TR" i="1" err="1" smtClean="0">
                <a:effectLst>
                  <a:outerShdw blurRad="38100" dist="38100" dir="2700000" algn="tl">
                    <a:srgbClr val="000000">
                      <a:alpha val="43137"/>
                    </a:srgbClr>
                  </a:outerShdw>
                </a:effectLst>
                <a:latin typeface="Georgia" pitchFamily="18" charset="0"/>
              </a:rPr>
              <a:t>Mina</a:t>
            </a:r>
            <a:r>
              <a:rPr lang="tr-TR" i="1" smtClean="0">
                <a:effectLst>
                  <a:outerShdw blurRad="38100" dist="38100" dir="2700000" algn="tl">
                    <a:srgbClr val="000000">
                      <a:alpha val="43137"/>
                    </a:srgbClr>
                  </a:outerShdw>
                </a:effectLst>
                <a:latin typeface="Georgia" pitchFamily="18" charset="0"/>
              </a:rPr>
              <a:t> Aylı</a:t>
            </a:r>
            <a:endParaRPr lang="tr-TR" i="1">
              <a:effectLst>
                <a:outerShdw blurRad="38100" dist="38100" dir="2700000" algn="tl">
                  <a:srgbClr val="000000">
                    <a:alpha val="43137"/>
                  </a:srgbClr>
                </a:outerShdw>
              </a:effectLst>
              <a:latin typeface="Georgia" pitchFamily="18" charset="0"/>
            </a:endParaRPr>
          </a:p>
        </p:txBody>
      </p:sp>
    </p:spTree>
  </p:cSld>
  <p:clrMapOvr>
    <a:masterClrMapping/>
  </p:clrMapOvr>
  <p:transition spd="med">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a:t>Opt for Brown Rice</a:t>
            </a:r>
            <a:r>
              <a:rPr lang="tr-TR" b="1"/>
              <a:t/>
            </a:r>
            <a:br>
              <a:rPr lang="tr-TR" b="1"/>
            </a:br>
            <a:endParaRPr lang="tr-TR"/>
          </a:p>
        </p:txBody>
      </p:sp>
      <p:sp>
        <p:nvSpPr>
          <p:cNvPr id="3" name="2 İçerik Yer Tutucusu"/>
          <p:cNvSpPr>
            <a:spLocks noGrp="1"/>
          </p:cNvSpPr>
          <p:nvPr>
            <p:ph idx="1"/>
          </p:nvPr>
        </p:nvSpPr>
        <p:spPr/>
        <p:txBody>
          <a:bodyPr/>
          <a:lstStyle/>
          <a:p>
            <a:r>
              <a:rPr lang="tr-TR"/>
              <a:t>Opt for brown </a:t>
            </a:r>
            <a:r>
              <a:rPr lang="tr-TR">
                <a:hlinkClick r:id="rId2"/>
              </a:rPr>
              <a:t>rice</a:t>
            </a:r>
            <a:r>
              <a:rPr lang="tr-TR"/>
              <a:t> over white rice whenever possible to add fiber to your diet. Per cup, brown rice has 3 more grams of fiber than white.</a:t>
            </a:r>
          </a:p>
          <a:p>
            <a:endParaRPr lang="tr-TR"/>
          </a:p>
        </p:txBody>
      </p:sp>
      <p:pic>
        <p:nvPicPr>
          <p:cNvPr id="4" name="3 Resim" descr="8. Opt for Brown Rice"/>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857752" y="3500438"/>
            <a:ext cx="4286248" cy="3143248"/>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a:t>Serve Sandwiches Open-Face</a:t>
            </a:r>
            <a:r>
              <a:rPr lang="tr-TR" b="1"/>
              <a:t/>
            </a:r>
            <a:br>
              <a:rPr lang="tr-TR" b="1"/>
            </a:br>
            <a:endParaRPr lang="tr-TR"/>
          </a:p>
        </p:txBody>
      </p:sp>
      <p:sp>
        <p:nvSpPr>
          <p:cNvPr id="3" name="2 İçerik Yer Tutucusu"/>
          <p:cNvSpPr>
            <a:spLocks noGrp="1"/>
          </p:cNvSpPr>
          <p:nvPr>
            <p:ph idx="1"/>
          </p:nvPr>
        </p:nvSpPr>
        <p:spPr/>
        <p:txBody>
          <a:bodyPr/>
          <a:lstStyle/>
          <a:p>
            <a:r>
              <a:rPr lang="tr-TR"/>
              <a:t>You'll save about 100 calories simply by ditching that top </a:t>
            </a:r>
            <a:r>
              <a:rPr lang="tr-TR">
                <a:hlinkClick r:id="rId2"/>
              </a:rPr>
              <a:t>slice</a:t>
            </a:r>
            <a:r>
              <a:rPr lang="tr-TR"/>
              <a:t> of bread.</a:t>
            </a:r>
          </a:p>
          <a:p>
            <a:endParaRPr lang="tr-TR"/>
          </a:p>
        </p:txBody>
      </p:sp>
      <p:pic>
        <p:nvPicPr>
          <p:cNvPr id="4" name="3 Resim" descr="9. Serve Sandwiches Open-Face"/>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714480" y="2952733"/>
            <a:ext cx="4691085" cy="3905267"/>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data.whicdn.com/images/74735977/large.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643174" y="214290"/>
            <a:ext cx="4929222" cy="6500834"/>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spirational quotes / Your body hears everything your mind says, stay positive."/>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835696" y="1340768"/>
            <a:ext cx="6381778" cy="4271980"/>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Good life | via Tumblr"/>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785918" y="500042"/>
            <a:ext cx="5881712" cy="5810250"/>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Untitled"/>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285984" y="571480"/>
            <a:ext cx="4345000" cy="5843610"/>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ealthy life | via Facebook"/>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571604" y="1142984"/>
            <a:ext cx="6929486" cy="4633466"/>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Need A Little Motivation? : theBERRY"/>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357290" y="642918"/>
            <a:ext cx="6200804" cy="5486400"/>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57290" y="642918"/>
            <a:ext cx="7498080" cy="1143000"/>
          </a:xfrm>
        </p:spPr>
        <p:txBody>
          <a:bodyPr>
            <a:normAutofit fontScale="90000"/>
          </a:bodyPr>
          <a:lstStyle/>
          <a:p>
            <a:pPr algn="ctr"/>
            <a:r>
              <a:rPr lang="tr-TR" b="1"/>
              <a:t>The greatest wealth is health.  –Virgil</a:t>
            </a:r>
            <a:r>
              <a:rPr lang="tr-TR"/>
              <a:t/>
            </a:r>
            <a:br>
              <a:rPr lang="tr-TR"/>
            </a:br>
            <a:endParaRPr lang="tr-TR"/>
          </a:p>
        </p:txBody>
      </p:sp>
      <p:pic>
        <p:nvPicPr>
          <p:cNvPr id="4" name="3 Resim" descr="http://24.media.tumblr.com/tumblr_m4jekvLFah1rt05j8o1_500.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714480" y="2357430"/>
            <a:ext cx="7167596" cy="3886218"/>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www.tcd.ie/collegehealthweek/assets/img/Health-and-Sports-Week-Grap%5b1%5d.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571736" y="500042"/>
            <a:ext cx="5381646" cy="5748359"/>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Untitled"/>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714480" y="3714752"/>
            <a:ext cx="6643734" cy="2571768"/>
          </a:xfrm>
          <a:prstGeom prst="rect">
            <a:avLst/>
          </a:prstGeom>
          <a:noFill/>
          <a:ln>
            <a:noFill/>
          </a:ln>
        </p:spPr>
      </p:pic>
      <p:sp>
        <p:nvSpPr>
          <p:cNvPr id="9" name="8 İçerik Yer Tutucusu"/>
          <p:cNvSpPr>
            <a:spLocks noGrp="1"/>
          </p:cNvSpPr>
          <p:nvPr>
            <p:ph idx="1"/>
          </p:nvPr>
        </p:nvSpPr>
        <p:spPr>
          <a:xfrm>
            <a:off x="1000100" y="285728"/>
            <a:ext cx="7772400" cy="4572000"/>
          </a:xfrm>
        </p:spPr>
        <p:txBody>
          <a:bodyPr>
            <a:normAutofit/>
          </a:bodyPr>
          <a:lstStyle/>
          <a:p>
            <a:r>
              <a:rPr lang="tr-TR" sz="2000" i="1" smtClean="0">
                <a:cs typeface="Courier New" pitchFamily="49" charset="0"/>
              </a:rPr>
              <a:t>All human activities spread over the entire life span are governed by the mind. The subtle and imperceptible thoughts and feelings arising in the mind determine the nature and direction of human actions. The end-results of these actions are also accordingly determined. Together with other aspects of life, physical health too, is to a large extent subject to this power of mind. Our mind can either sap or strengthen the body’s defenses, depending on the nature of its frame. Inner malice and ugliness get reflected in poor health. Conversely, good physical health denotes a healthy state of mind.</a:t>
            </a:r>
            <a:endParaRPr lang="tr-TR" sz="1800" i="1"/>
          </a:p>
        </p:txBody>
      </p:sp>
    </p:spTree>
  </p:cSld>
  <p:clrMapOvr>
    <a:masterClrMapping/>
  </p:clrMapOvr>
  <p:transition spd="med">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a:t>Some Extra Useful Tips;;</a:t>
            </a:r>
            <a:endParaRPr lang="tr-TR"/>
          </a:p>
        </p:txBody>
      </p:sp>
      <p:sp>
        <p:nvSpPr>
          <p:cNvPr id="3" name="2 İçerik Yer Tutucusu"/>
          <p:cNvSpPr>
            <a:spLocks noGrp="1"/>
          </p:cNvSpPr>
          <p:nvPr>
            <p:ph idx="1"/>
          </p:nvPr>
        </p:nvSpPr>
        <p:spPr/>
        <p:txBody>
          <a:bodyPr>
            <a:normAutofit fontScale="77500" lnSpcReduction="20000"/>
          </a:bodyPr>
          <a:lstStyle/>
          <a:p>
            <a:pPr lvl="0"/>
            <a:r>
              <a:rPr lang="tr-TR"/>
              <a:t>Arrange the equipment so there is plenty of space for general exercise. Also if you have too much space, you might want to layout your exercise equipments for circuit training. This involves arranging a series of stations, each for a different exercise, sometimes involving equipments such as a multi-gym rowing machine, weights or even a skipping rope. The basic idea is to move around the circuit, working at each station in turn. With that you can set your own pace too. Circuit training actually helps all aspects of fitness like </a:t>
            </a:r>
            <a:r>
              <a:rPr lang="tr-TR">
                <a:hlinkClick r:id="rId2"/>
              </a:rPr>
              <a:t>stamina</a:t>
            </a:r>
            <a:r>
              <a:rPr lang="tr-TR"/>
              <a:t>, </a:t>
            </a:r>
            <a:r>
              <a:rPr lang="tr-TR">
                <a:hlinkClick r:id="rId3"/>
              </a:rPr>
              <a:t>strength</a:t>
            </a:r>
            <a:r>
              <a:rPr lang="tr-TR"/>
              <a:t> and </a:t>
            </a:r>
            <a:r>
              <a:rPr lang="tr-TR">
                <a:hlinkClick r:id="rId4"/>
              </a:rPr>
              <a:t>suppleness</a:t>
            </a:r>
            <a:r>
              <a:rPr lang="tr-TR"/>
              <a:t>. It also ensures that all body parts gets a thorough workout. Of course you can alter the number or sequence of exercises.</a:t>
            </a:r>
          </a:p>
          <a:p>
            <a:endParaRPr lang="tr-TR"/>
          </a:p>
        </p:txBody>
      </p:sp>
    </p:spTree>
  </p:cSld>
  <p:clrMapOvr>
    <a:masterClrMapping/>
  </p:clrMapOvr>
  <p:transition spd="med">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10000"/>
          </a:bodyPr>
          <a:lstStyle/>
          <a:p>
            <a:pPr lvl="0"/>
            <a:r>
              <a:rPr lang="tr-TR"/>
              <a:t>Get an exercise mat. It is really useful. Specially is the fitness area has a hard cemented floor. This makes the floor exercises more comfortable and ensures that high impact activities put less strain on the joints. In the circuit training, you can place a mat in the centre, so you can include floor based exercises or stamina building activities like jogging on the spot. If you need you can also buy a mini trampoline. It helps build stamina and provides low-impact muscle-boosting exercise. It is handy if the space is limited, as it can be folded flat for storage.</a:t>
            </a:r>
          </a:p>
          <a:p>
            <a:endParaRPr lang="tr-TR"/>
          </a:p>
        </p:txBody>
      </p:sp>
    </p:spTree>
  </p:cSld>
  <p:clrMapOvr>
    <a:masterClrMapping/>
  </p:clrMapOvr>
  <p:transition spd="med">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pPr lvl="0"/>
            <a:r>
              <a:rPr lang="tr-TR"/>
              <a:t>Remember the money factor. Improvise wherever you can. </a:t>
            </a:r>
            <a:r>
              <a:rPr lang="tr-TR" smtClean="0"/>
              <a:t> For </a:t>
            </a:r>
            <a:r>
              <a:rPr lang="tr-TR"/>
              <a:t>example you can either buy a branded exercise step, or you can also use a low bench or the first stair or something like that. Similarly you can either buy set of dumbbells of different weights or you can substitute it with cans of vegetables or soups or probably some water-filled plastic bottles. Improvise, exercise and save money. </a:t>
            </a:r>
            <a:r>
              <a:rPr lang="tr-TR" smtClean="0"/>
              <a:t> Again</a:t>
            </a:r>
            <a:r>
              <a:rPr lang="tr-TR"/>
              <a:t>, all upto you!</a:t>
            </a:r>
          </a:p>
          <a:p>
            <a:endParaRPr lang="tr-TR"/>
          </a:p>
        </p:txBody>
      </p:sp>
    </p:spTree>
  </p:cSld>
  <p:clrMapOvr>
    <a:masterClrMapping/>
  </p:clrMapOvr>
  <p:transition spd="med">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a:t>When it comes to leg toning exercises, i always prefer using a canvas bag (let’s say a bag of flour). You need to sit on a table with the handles of the bag over your ankle. Then you just have to slowly lift up and down to work the leg muscles. That’s another improvisation!</a:t>
            </a:r>
          </a:p>
          <a:p>
            <a:endParaRPr lang="tr-TR"/>
          </a:p>
        </p:txBody>
      </p:sp>
    </p:spTree>
  </p:cSld>
  <p:clrMapOvr>
    <a:masterClrMapping/>
  </p:clrMapOvr>
  <p:transition spd="med">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lvl="0" fontAlgn="base"/>
            <a:r>
              <a:rPr lang="tr-TR"/>
              <a:t>As for the machinery, of all, i think rowing machines are one of my favorites. They are affordable, collapsible and great for whole body fitness. You can place it anywhere whether bedroom or living room and you can row to your favorite music</a:t>
            </a:r>
            <a:r>
              <a:rPr lang="tr-TR" smtClean="0"/>
              <a:t>.</a:t>
            </a:r>
            <a:endParaRPr lang="tr-TR"/>
          </a:p>
        </p:txBody>
      </p:sp>
    </p:spTree>
  </p:cSld>
  <p:clrMapOvr>
    <a:masterClrMapping/>
  </p:clrMapOvr>
  <p:transition spd="med">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s://fbcdn-sphotos-b-a.akamaihd.net/hphotos-ak-frc1/q71/249050_677468738937023_335324553_n.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857356" y="428604"/>
            <a:ext cx="6286544" cy="5857892"/>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45920" y="571480"/>
            <a:ext cx="7498080" cy="1143000"/>
          </a:xfrm>
        </p:spPr>
        <p:txBody>
          <a:bodyPr>
            <a:normAutofit fontScale="90000"/>
          </a:bodyPr>
          <a:lstStyle/>
          <a:p>
            <a:r>
              <a:rPr lang="tr-TR" b="1"/>
              <a:t>What is the meaning of a Healthy mind is a healthy body?</a:t>
            </a:r>
            <a:br>
              <a:rPr lang="tr-TR" b="1"/>
            </a:br>
            <a:endParaRPr lang="tr-TR"/>
          </a:p>
        </p:txBody>
      </p:sp>
      <p:sp>
        <p:nvSpPr>
          <p:cNvPr id="3" name="2 İçerik Yer Tutucusu"/>
          <p:cNvSpPr>
            <a:spLocks noGrp="1"/>
          </p:cNvSpPr>
          <p:nvPr>
            <p:ph idx="1"/>
          </p:nvPr>
        </p:nvSpPr>
        <p:spPr>
          <a:xfrm>
            <a:off x="1357290" y="1785926"/>
            <a:ext cx="7498080" cy="4800600"/>
          </a:xfrm>
        </p:spPr>
        <p:txBody>
          <a:bodyPr/>
          <a:lstStyle/>
          <a:p>
            <a:r>
              <a:rPr lang="tr-TR"/>
              <a:t>That means that if you think first about what you're going to eat - the thought should be healthy - or whatever you're going to do, maybe thinking about if you want to smoke or take drugs, if you say no to the bad things you're using a healthy mind to develop a healthy </a:t>
            </a:r>
            <a:r>
              <a:rPr lang="tr-TR" smtClean="0"/>
              <a:t>body. A </a:t>
            </a:r>
            <a:r>
              <a:rPr lang="tr-TR"/>
              <a:t>healthy mind is a sensible, good mind.</a:t>
            </a:r>
          </a:p>
          <a:p>
            <a:endParaRPr lang="tr-TR"/>
          </a:p>
        </p:txBody>
      </p:sp>
    </p:spTree>
  </p:cSld>
  <p:clrMapOvr>
    <a:masterClrMapping/>
  </p:clrMapOvr>
  <p:transition spd="med">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facebook"/>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357290" y="642918"/>
            <a:ext cx="6286544" cy="5643602"/>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2143108" y="214290"/>
            <a:ext cx="5348311" cy="6370197"/>
          </a:xfrm>
          <a:prstGeom prst="rect">
            <a:avLst/>
          </a:prstGeom>
          <a:noFill/>
          <a:ln w="9525">
            <a:noFill/>
            <a:miter lim="800000"/>
            <a:headEnd/>
            <a:tailEnd/>
          </a:ln>
          <a:effectLst/>
        </p:spPr>
      </p:pic>
    </p:spTree>
  </p:cSld>
  <p:clrMapOvr>
    <a:masterClrMapping/>
  </p:clrMapOvr>
  <p:transition spd="med">
    <p:whee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oda"/>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75656" y="404664"/>
            <a:ext cx="7000924" cy="6072230"/>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928670"/>
            <a:ext cx="8229600" cy="1143000"/>
          </a:xfrm>
        </p:spPr>
        <p:txBody>
          <a:bodyPr>
            <a:normAutofit fontScale="90000"/>
          </a:bodyPr>
          <a:lstStyle/>
          <a:p>
            <a:pPr algn="ctr"/>
            <a:r>
              <a:rPr lang="tr-TR" i="1">
                <a:solidFill>
                  <a:schemeClr val="tx1"/>
                </a:solidFill>
                <a:effectLst>
                  <a:outerShdw blurRad="38100" dist="38100" dir="2700000" algn="tl">
                    <a:srgbClr val="000000">
                      <a:alpha val="43137"/>
                    </a:srgbClr>
                  </a:outerShdw>
                </a:effectLst>
              </a:rPr>
              <a:t>Quick Tips for a Healthy Mind, Body &amp; Spirit</a:t>
            </a:r>
            <a:br>
              <a:rPr lang="tr-TR" i="1">
                <a:solidFill>
                  <a:schemeClr val="tx1"/>
                </a:solidFill>
                <a:effectLst>
                  <a:outerShdw blurRad="38100" dist="38100" dir="2700000" algn="tl">
                    <a:srgbClr val="000000">
                      <a:alpha val="43137"/>
                    </a:srgbClr>
                  </a:outerShdw>
                </a:effectLst>
              </a:rPr>
            </a:br>
            <a:r>
              <a:rPr lang="tr-TR" i="1">
                <a:solidFill>
                  <a:schemeClr val="tx1"/>
                </a:solidFill>
                <a:effectLst>
                  <a:outerShdw blurRad="38100" dist="38100" dir="2700000" algn="tl">
                    <a:srgbClr val="000000">
                      <a:alpha val="43137"/>
                    </a:srgbClr>
                  </a:outerShdw>
                </a:effectLst>
              </a:rPr>
              <a:t/>
            </a:r>
            <a:br>
              <a:rPr lang="tr-TR" i="1">
                <a:solidFill>
                  <a:schemeClr val="tx1"/>
                </a:solidFill>
                <a:effectLst>
                  <a:outerShdw blurRad="38100" dist="38100" dir="2700000" algn="tl">
                    <a:srgbClr val="000000">
                      <a:alpha val="43137"/>
                    </a:srgbClr>
                  </a:outerShdw>
                </a:effectLst>
              </a:rPr>
            </a:br>
            <a:endParaRPr lang="tr-TR" i="1">
              <a:solidFill>
                <a:schemeClr val="tx1"/>
              </a:solidFill>
              <a:effectLst>
                <a:outerShdw blurRad="38100" dist="38100" dir="2700000" algn="tl">
                  <a:srgbClr val="000000">
                    <a:alpha val="43137"/>
                  </a:srgbClr>
                </a:outerShdw>
              </a:effectLst>
            </a:endParaRPr>
          </a:p>
        </p:txBody>
      </p:sp>
      <p:sp>
        <p:nvSpPr>
          <p:cNvPr id="6" name="5 İçerik Yer Tutucusu"/>
          <p:cNvSpPr>
            <a:spLocks noGrp="1"/>
          </p:cNvSpPr>
          <p:nvPr>
            <p:ph idx="1"/>
          </p:nvPr>
        </p:nvSpPr>
        <p:spPr>
          <a:xfrm>
            <a:off x="928662" y="1571612"/>
            <a:ext cx="8472518" cy="4525963"/>
          </a:xfrm>
        </p:spPr>
        <p:txBody>
          <a:bodyPr>
            <a:normAutofit/>
          </a:bodyPr>
          <a:lstStyle/>
          <a:p>
            <a:pPr lvl="0" fontAlgn="base"/>
            <a:r>
              <a:rPr lang="tr-TR" sz="2800" i="1"/>
              <a:t>Keep Almonds on Hand</a:t>
            </a:r>
          </a:p>
          <a:p>
            <a:pPr algn="just">
              <a:buNone/>
            </a:pPr>
            <a:r>
              <a:rPr lang="tr-TR" sz="2000" i="1" smtClean="0">
                <a:effectLst>
                  <a:outerShdw blurRad="38100" dist="38100" dir="2700000" algn="tl">
                    <a:srgbClr val="000000">
                      <a:alpha val="43137"/>
                    </a:srgbClr>
                  </a:outerShdw>
                </a:effectLst>
                <a:cs typeface="Courier New" pitchFamily="49" charset="0"/>
              </a:rPr>
              <a:t>    </a:t>
            </a:r>
            <a:endParaRPr lang="tr-TR" sz="2000" i="1">
              <a:cs typeface="Courier New" pitchFamily="49" charset="0"/>
            </a:endParaRPr>
          </a:p>
          <a:p>
            <a:r>
              <a:rPr lang="tr-TR" sz="2000" i="1" smtClean="0">
                <a:cs typeface="Courier New" pitchFamily="49" charset="0"/>
              </a:rPr>
              <a:t>Store almonds in the freezer to keep them fresh. Spice them up for an appetizer, toss them in a salad or eat a handful for a snack. Almonds offer a satisfying carbohydrate-protein combo; plus, they’ve been shown to reduce cholesterol levels.</a:t>
            </a:r>
            <a:endParaRPr lang="tr-TR" sz="2800" i="1"/>
          </a:p>
        </p:txBody>
      </p:sp>
      <p:pic>
        <p:nvPicPr>
          <p:cNvPr id="7" name="6 Resim" descr="D-grāmatas - Draugu d-grāmatas - draugiem.lv"/>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357422" y="4357694"/>
            <a:ext cx="4071966" cy="1714512"/>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Untitled"/>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142976" y="1785926"/>
            <a:ext cx="3214678" cy="3286148"/>
          </a:xfrm>
          <a:prstGeom prst="rect">
            <a:avLst/>
          </a:prstGeom>
          <a:noFill/>
          <a:ln>
            <a:noFill/>
          </a:ln>
        </p:spPr>
      </p:pic>
      <p:pic>
        <p:nvPicPr>
          <p:cNvPr id="5" name="4 Resim" descr="4 "/>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357686" y="1285860"/>
            <a:ext cx="4353743" cy="4362450"/>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HOGBERG - Glory is forever"/>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28728" y="1071546"/>
            <a:ext cx="7286676" cy="5072098"/>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Oh.."/>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619672" y="908720"/>
            <a:ext cx="6953250" cy="5438775"/>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ealthy"/>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28728" y="1357298"/>
            <a:ext cx="6596092" cy="4286269"/>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31.media.tumblr.com/7fb364f0672a503ba06dd3e386fdf11e/tumblr_mqe4qtRsQc1qbem9eo1_500.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163550" y="1514242"/>
            <a:ext cx="7881976" cy="4133871"/>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195180" y="194811"/>
            <a:ext cx="4753639" cy="6468378"/>
          </a:xfrm>
          <a:prstGeom prst="rect">
            <a:avLst/>
          </a:prstGeom>
        </p:spPr>
      </p:pic>
    </p:spTree>
  </p:cSld>
  <p:clrMapOvr>
    <a:masterClrMapping/>
  </p:clrMapOvr>
  <p:transition spd="med">
    <p:whee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ealthy"/>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428728" y="928670"/>
            <a:ext cx="6953250" cy="5243535"/>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To do list to follow!"/>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142944" y="785794"/>
            <a:ext cx="8001056" cy="5643602"/>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newwheyoflife"/>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357290" y="1214422"/>
            <a:ext cx="7381910" cy="4652984"/>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newwheyoflife"/>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001200" y="357166"/>
            <a:ext cx="5072066" cy="5929354"/>
          </a:xfrm>
          <a:prstGeom prst="rect">
            <a:avLst/>
          </a:prstGeom>
          <a:noFill/>
          <a:ln>
            <a:noFill/>
          </a:ln>
        </p:spPr>
      </p:pic>
      <p:pic>
        <p:nvPicPr>
          <p:cNvPr id="5" name="4 Resim" descr="http://31.media.tumblr.com/92538ae5b03089a538e18554f7e058f5/tumblr_mrvr1ePFw51qzksqgo1_500.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286380" y="500042"/>
            <a:ext cx="3524250" cy="5286375"/>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85786" y="1142984"/>
            <a:ext cx="7786742" cy="857256"/>
          </a:xfrm>
        </p:spPr>
        <p:txBody>
          <a:bodyPr>
            <a:noAutofit/>
          </a:bodyPr>
          <a:lstStyle/>
          <a:p>
            <a:pPr lvl="0" algn="ctr" fontAlgn="base"/>
            <a:r>
              <a:rPr lang="tr-TR" sz="4400" i="1" smtClean="0">
                <a:solidFill>
                  <a:schemeClr val="tx1"/>
                </a:solidFill>
                <a:latin typeface="+mn-lt"/>
                <a:cs typeface="Courier New" pitchFamily="49" charset="0"/>
              </a:rPr>
              <a:t>Read </a:t>
            </a:r>
            <a:r>
              <a:rPr lang="tr-TR" sz="4400" i="1">
                <a:solidFill>
                  <a:schemeClr val="tx1"/>
                </a:solidFill>
                <a:latin typeface="+mn-lt"/>
                <a:cs typeface="Courier New" pitchFamily="49" charset="0"/>
              </a:rPr>
              <a:t>Labels When Shopping for Crackers</a:t>
            </a:r>
            <a:r>
              <a:rPr lang="tr-TR" sz="3200" i="1">
                <a:solidFill>
                  <a:schemeClr val="tx1"/>
                </a:solidFill>
                <a:latin typeface="+mn-lt"/>
                <a:cs typeface="Courier New" pitchFamily="49" charset="0"/>
              </a:rPr>
              <a:t/>
            </a:r>
            <a:br>
              <a:rPr lang="tr-TR" sz="3200" i="1">
                <a:solidFill>
                  <a:schemeClr val="tx1"/>
                </a:solidFill>
                <a:latin typeface="+mn-lt"/>
                <a:cs typeface="Courier New" pitchFamily="49" charset="0"/>
              </a:rPr>
            </a:br>
            <a:r>
              <a:rPr lang="tr-TR" sz="4400" i="1">
                <a:solidFill>
                  <a:schemeClr val="tx1"/>
                </a:solidFill>
                <a:latin typeface="+mn-lt"/>
              </a:rPr>
              <a:t/>
            </a:r>
            <a:br>
              <a:rPr lang="tr-TR" sz="4400" i="1">
                <a:solidFill>
                  <a:schemeClr val="tx1"/>
                </a:solidFill>
                <a:latin typeface="+mn-lt"/>
              </a:rPr>
            </a:br>
            <a:endParaRPr lang="tr-TR" sz="4400" i="1">
              <a:solidFill>
                <a:schemeClr val="tx1"/>
              </a:solidFill>
              <a:latin typeface="+mn-lt"/>
            </a:endParaRPr>
          </a:p>
        </p:txBody>
      </p:sp>
      <p:sp>
        <p:nvSpPr>
          <p:cNvPr id="4" name="3 İçerik Yer Tutucusu"/>
          <p:cNvSpPr>
            <a:spLocks noGrp="1"/>
          </p:cNvSpPr>
          <p:nvPr>
            <p:ph idx="1"/>
          </p:nvPr>
        </p:nvSpPr>
        <p:spPr>
          <a:xfrm>
            <a:off x="1071538" y="1571612"/>
            <a:ext cx="7772400" cy="4572000"/>
          </a:xfrm>
        </p:spPr>
        <p:txBody>
          <a:bodyPr>
            <a:normAutofit/>
          </a:bodyPr>
          <a:lstStyle/>
          <a:p>
            <a:pPr algn="just"/>
            <a:r>
              <a:rPr lang="tr-TR" sz="2800" smtClean="0">
                <a:cs typeface="Courier New" pitchFamily="49" charset="0"/>
              </a:rPr>
              <a:t>   </a:t>
            </a:r>
            <a:r>
              <a:rPr lang="tr-TR" sz="2800" i="1" smtClean="0">
                <a:cs typeface="Courier New" pitchFamily="49" charset="0"/>
              </a:rPr>
              <a:t>Pick crackers with fiber-rich whole grains, as few </a:t>
            </a:r>
            <a:r>
              <a:rPr lang="tr-TR" sz="2800" i="1" smtClean="0">
                <a:solidFill>
                  <a:srgbClr val="002060"/>
                </a:solidFill>
                <a:cs typeface="Courier New" pitchFamily="49" charset="0"/>
                <a:hlinkClick r:id="rId2"/>
              </a:rPr>
              <a:t>ingredients</a:t>
            </a:r>
            <a:r>
              <a:rPr lang="tr-TR" sz="2800" i="1" smtClean="0">
                <a:cs typeface="Courier New" pitchFamily="49" charset="0"/>
              </a:rPr>
              <a:t> as possible and no hydrogenated oils (a source of heart-harming trans fats.)</a:t>
            </a:r>
            <a:endParaRPr lang="tr-TR" sz="2800" i="1"/>
          </a:p>
        </p:txBody>
      </p:sp>
      <p:pic>
        <p:nvPicPr>
          <p:cNvPr id="5" name="4 Resim" descr="Tumbl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571736" y="3714752"/>
            <a:ext cx="4143404" cy="2857520"/>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24.media.tumblr.com/39e4ccab937bc1d7fc9f3d8497615580/tumblr_mppb8akQBn1sruzeto1_500.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051720" y="404664"/>
            <a:ext cx="5810274" cy="6072206"/>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357290" y="1428736"/>
            <a:ext cx="7334611" cy="4014988"/>
          </a:xfrm>
          <a:prstGeom prst="rect">
            <a:avLst/>
          </a:prstGeom>
        </p:spPr>
      </p:pic>
    </p:spTree>
  </p:cSld>
  <p:clrMapOvr>
    <a:masterClrMapping/>
  </p:clrMapOvr>
  <p:transition spd="med">
    <p:whee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ttp://24.media.tumblr.com/31bd3e913542459461810b42bba7f2b6/tumblr_mhwoa4LTiN1r1l56lo1_500.pn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500166" y="142853"/>
            <a:ext cx="6319866" cy="6715147"/>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071670" y="357166"/>
            <a:ext cx="5110497" cy="6315587"/>
          </a:xfrm>
          <a:prstGeom prst="rect">
            <a:avLst/>
          </a:prstGeom>
        </p:spPr>
      </p:pic>
    </p:spTree>
  </p:cSld>
  <p:clrMapOvr>
    <a:masterClrMapping/>
  </p:clrMapOvr>
  <p:transition spd="med">
    <p:whee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newwheyoflife"/>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285852" y="2571744"/>
            <a:ext cx="6858048" cy="3714776"/>
          </a:xfrm>
          <a:prstGeom prst="rect">
            <a:avLst/>
          </a:prstGeom>
          <a:noFill/>
          <a:ln>
            <a:noFill/>
          </a:ln>
        </p:spPr>
      </p:pic>
      <p:pic>
        <p:nvPicPr>
          <p:cNvPr id="5" name="4 Resim"/>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714480" y="214290"/>
            <a:ext cx="5500726" cy="2000264"/>
          </a:xfrm>
          <a:prstGeom prst="rect">
            <a:avLst/>
          </a:prstGeom>
        </p:spPr>
      </p:pic>
    </p:spTree>
  </p:cSld>
  <p:clrMapOvr>
    <a:masterClrMapping/>
  </p:clrMapOvr>
  <p:transition spd="med">
    <p:whee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285852" y="357166"/>
            <a:ext cx="7148867" cy="6201111"/>
          </a:xfrm>
          <a:prstGeom prst="rect">
            <a:avLst/>
          </a:prstGeom>
        </p:spPr>
      </p:pic>
    </p:spTree>
  </p:cSld>
  <p:clrMapOvr>
    <a:masterClrMapping/>
  </p:clrMapOvr>
  <p:transition spd="med">
    <p:whee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ealthy Food!"/>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785918" y="214290"/>
            <a:ext cx="5429288" cy="2500330"/>
          </a:xfrm>
          <a:prstGeom prst="rect">
            <a:avLst/>
          </a:prstGeom>
          <a:noFill/>
          <a:ln>
            <a:noFill/>
          </a:ln>
        </p:spPr>
      </p:pic>
      <p:pic>
        <p:nvPicPr>
          <p:cNvPr id="5" name="4 Resim" descr="GETS HEALTHY | via Tumbl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785918" y="3143248"/>
            <a:ext cx="5572164" cy="3357586"/>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cstate="print"/>
          <a:srcRect/>
          <a:stretch>
            <a:fillRect/>
          </a:stretch>
        </p:blipFill>
        <p:spPr bwMode="auto">
          <a:xfrm>
            <a:off x="1928794" y="214290"/>
            <a:ext cx="5561908" cy="6357982"/>
          </a:xfrm>
          <a:prstGeom prst="rect">
            <a:avLst/>
          </a:prstGeom>
          <a:noFill/>
          <a:ln w="9525">
            <a:noFill/>
            <a:miter lim="800000"/>
            <a:headEnd/>
            <a:tailEnd/>
          </a:ln>
          <a:effectLst/>
        </p:spPr>
      </p:pic>
    </p:spTree>
  </p:cSld>
  <p:clrMapOvr>
    <a:masterClrMapping/>
  </p:clrMapOvr>
  <p:transition spd="med">
    <p:whee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perfection in a picture.  | via Tumblr "/>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714480" y="357166"/>
            <a:ext cx="5595960" cy="3381389"/>
          </a:xfrm>
          <a:prstGeom prst="rect">
            <a:avLst/>
          </a:prstGeom>
          <a:noFill/>
          <a:ln>
            <a:noFill/>
          </a:ln>
        </p:spPr>
      </p:pic>
      <p:pic>
        <p:nvPicPr>
          <p:cNvPr id="5" name="4 Resim"/>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000232" y="4214818"/>
            <a:ext cx="5429288" cy="2071702"/>
          </a:xfrm>
          <a:prstGeom prst="rect">
            <a:avLst/>
          </a:prstGeom>
        </p:spPr>
      </p:pic>
    </p:spTree>
  </p:cSld>
  <p:clrMapOvr>
    <a:masterClrMapping/>
  </p:clrMapOvr>
  <p:transition spd="med">
    <p:whee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I love you | via Tumblr"/>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190750" y="133350"/>
            <a:ext cx="5381646" cy="6581798"/>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i="1">
                <a:solidFill>
                  <a:schemeClr val="tx1"/>
                </a:solidFill>
                <a:latin typeface="Georgia" pitchFamily="18" charset="0"/>
              </a:rPr>
              <a:t>Replace Full-Fat Sour Cream</a:t>
            </a:r>
            <a:r>
              <a:rPr lang="tr-TR" b="1" i="1">
                <a:solidFill>
                  <a:schemeClr val="tx1"/>
                </a:solidFill>
                <a:latin typeface="Georgia" pitchFamily="18" charset="0"/>
              </a:rPr>
              <a:t/>
            </a:r>
            <a:br>
              <a:rPr lang="tr-TR" b="1" i="1">
                <a:solidFill>
                  <a:schemeClr val="tx1"/>
                </a:solidFill>
                <a:latin typeface="Georgia" pitchFamily="18" charset="0"/>
              </a:rPr>
            </a:br>
            <a:endParaRPr lang="tr-TR" i="1">
              <a:solidFill>
                <a:schemeClr val="tx1"/>
              </a:solidFill>
              <a:latin typeface="Georgia" pitchFamily="18" charset="0"/>
            </a:endParaRPr>
          </a:p>
        </p:txBody>
      </p:sp>
      <p:sp>
        <p:nvSpPr>
          <p:cNvPr id="3" name="2 İçerik Yer Tutucusu"/>
          <p:cNvSpPr>
            <a:spLocks noGrp="1"/>
          </p:cNvSpPr>
          <p:nvPr>
            <p:ph idx="1"/>
          </p:nvPr>
        </p:nvSpPr>
        <p:spPr/>
        <p:txBody>
          <a:bodyPr/>
          <a:lstStyle/>
          <a:p>
            <a:r>
              <a:rPr lang="tr-TR" i="1"/>
              <a:t>Instead, use reduced-fat </a:t>
            </a:r>
            <a:r>
              <a:rPr lang="tr-TR" i="1">
                <a:hlinkClick r:id="rId2"/>
              </a:rPr>
              <a:t>sour</a:t>
            </a:r>
            <a:r>
              <a:rPr lang="tr-TR" i="1"/>
              <a:t> cream and nonfat plain yogurt. You'll save calories and fat without sacrificing </a:t>
            </a:r>
            <a:r>
              <a:rPr lang="tr-TR" i="1">
                <a:hlinkClick r:id="rId2"/>
              </a:rPr>
              <a:t>flavor</a:t>
            </a:r>
            <a:r>
              <a:rPr lang="tr-TR" i="1"/>
              <a:t>.</a:t>
            </a:r>
          </a:p>
          <a:p>
            <a:pPr>
              <a:buNone/>
            </a:pPr>
            <a:endParaRPr lang="tr-TR"/>
          </a:p>
        </p:txBody>
      </p:sp>
      <p:pic>
        <p:nvPicPr>
          <p:cNvPr id="4" name="3 Resim" descr="http://data.whicdn.com/images/67149736/large.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928794" y="3357562"/>
            <a:ext cx="4572032" cy="3143248"/>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lt;3).(&lt;3) | via Tumblr"/>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500166" y="285728"/>
            <a:ext cx="6286544" cy="3857652"/>
          </a:xfrm>
          <a:prstGeom prst="rect">
            <a:avLst/>
          </a:prstGeom>
          <a:noFill/>
          <a:ln>
            <a:noFill/>
          </a:ln>
        </p:spPr>
      </p:pic>
      <p:sp>
        <p:nvSpPr>
          <p:cNvPr id="5" name="4 Dikdörtgen"/>
          <p:cNvSpPr/>
          <p:nvPr/>
        </p:nvSpPr>
        <p:spPr>
          <a:xfrm>
            <a:off x="928631" y="3534013"/>
            <a:ext cx="8215369" cy="332398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fontAlgn="base"/>
            <a:endParaRPr lang="tr-TR"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lvl="0" algn="ctr" fontAlgn="base"/>
            <a:r>
              <a:rPr lang="tr-TR"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tr-TR" sz="4800" b="1" spc="20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Live happy! Exercise and have a healthy body and a healthy mind.</a:t>
            </a:r>
            <a:r>
              <a:rPr lang="tr-TR"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tr-TR"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a:t>Start Your Meal With Soup</a:t>
            </a:r>
            <a:br>
              <a:rPr lang="tr-TR" b="1"/>
            </a:br>
            <a:endParaRPr lang="tr-TR"/>
          </a:p>
        </p:txBody>
      </p:sp>
      <p:sp>
        <p:nvSpPr>
          <p:cNvPr id="3" name="2 İçerik Yer Tutucusu"/>
          <p:cNvSpPr>
            <a:spLocks noGrp="1"/>
          </p:cNvSpPr>
          <p:nvPr>
            <p:ph idx="1"/>
          </p:nvPr>
        </p:nvSpPr>
        <p:spPr/>
        <p:txBody>
          <a:bodyPr/>
          <a:lstStyle/>
          <a:p>
            <a:r>
              <a:rPr lang="tr-TR"/>
              <a:t>Research suggests that starting dinner with a vegetable-based </a:t>
            </a:r>
            <a:r>
              <a:rPr lang="tr-TR">
                <a:hlinkClick r:id="rId2"/>
              </a:rPr>
              <a:t>soup</a:t>
            </a:r>
            <a:r>
              <a:rPr lang="tr-TR"/>
              <a:t> may help you to consume 20 percent fewer calories over the course of your meal.</a:t>
            </a:r>
          </a:p>
          <a:p>
            <a:endParaRPr lang="tr-TR"/>
          </a:p>
        </p:txBody>
      </p:sp>
      <p:pic>
        <p:nvPicPr>
          <p:cNvPr id="4" name="3 Resim" descr="Chipotle Chicken and Corn Chowder | Brown Eyed Bake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571868" y="3643314"/>
            <a:ext cx="3143272" cy="2936116"/>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b="1"/>
              <a:t>Use Stronger Cheeses</a:t>
            </a:r>
            <a:br>
              <a:rPr lang="tr-TR" b="1"/>
            </a:br>
            <a:endParaRPr lang="tr-TR"/>
          </a:p>
        </p:txBody>
      </p:sp>
      <p:sp>
        <p:nvSpPr>
          <p:cNvPr id="3" name="2 İçerik Yer Tutucusu"/>
          <p:cNvSpPr>
            <a:spLocks noGrp="1"/>
          </p:cNvSpPr>
          <p:nvPr>
            <p:ph idx="1"/>
          </p:nvPr>
        </p:nvSpPr>
        <p:spPr/>
        <p:txBody>
          <a:bodyPr/>
          <a:lstStyle/>
          <a:p>
            <a:r>
              <a:rPr lang="tr-TR"/>
              <a:t>Use cheeses like extra-sharp Cheddar—they give a bigger </a:t>
            </a:r>
            <a:r>
              <a:rPr lang="tr-TR">
                <a:hlinkClick r:id="rId2"/>
              </a:rPr>
              <a:t>flavor</a:t>
            </a:r>
            <a:r>
              <a:rPr lang="tr-TR"/>
              <a:t> impact so you can use less and cut saturated </a:t>
            </a:r>
            <a:r>
              <a:rPr lang="tr-TR">
                <a:hlinkClick r:id="rId2"/>
              </a:rPr>
              <a:t>fat and calories</a:t>
            </a:r>
            <a:r>
              <a:rPr lang="tr-TR"/>
              <a:t>.</a:t>
            </a:r>
          </a:p>
          <a:p>
            <a:endParaRPr lang="tr-TR"/>
          </a:p>
        </p:txBody>
      </p:sp>
      <p:pic>
        <p:nvPicPr>
          <p:cNvPr id="4" name="3 Resim" descr="Tumblr"/>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143108" y="3500438"/>
            <a:ext cx="4354306" cy="3119452"/>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a:t>Top Your Salad With Sardines</a:t>
            </a:r>
            <a:r>
              <a:rPr lang="tr-TR" b="1"/>
              <a:t/>
            </a:r>
            <a:br>
              <a:rPr lang="tr-TR" b="1"/>
            </a:br>
            <a:endParaRPr lang="tr-TR"/>
          </a:p>
        </p:txBody>
      </p:sp>
      <p:sp>
        <p:nvSpPr>
          <p:cNvPr id="3" name="2 İçerik Yer Tutucusu"/>
          <p:cNvSpPr>
            <a:spLocks noGrp="1"/>
          </p:cNvSpPr>
          <p:nvPr>
            <p:ph idx="1"/>
          </p:nvPr>
        </p:nvSpPr>
        <p:spPr/>
        <p:txBody>
          <a:bodyPr/>
          <a:lstStyle/>
          <a:p>
            <a:r>
              <a:rPr lang="tr-TR"/>
              <a:t>Per 3-ounce </a:t>
            </a:r>
            <a:r>
              <a:rPr lang="tr-TR">
                <a:hlinkClick r:id="rId2"/>
              </a:rPr>
              <a:t>serving</a:t>
            </a:r>
            <a:r>
              <a:rPr lang="tr-TR"/>
              <a:t>, you'll get a whopping 1,950 mg of heart-healthy omega-3s—the most from any fish available.</a:t>
            </a:r>
          </a:p>
          <a:p>
            <a:endParaRPr lang="tr-TR"/>
          </a:p>
        </p:txBody>
      </p:sp>
      <p:pic>
        <p:nvPicPr>
          <p:cNvPr id="4" name="3 Resim" descr="http://s3.amazonaws.com/cmi-lci/photos/397/file/original_insalata_06200812201.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715028" y="3310307"/>
            <a:ext cx="4136927" cy="3368219"/>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a:t>Skip Canned Vegetables</a:t>
            </a:r>
            <a:r>
              <a:rPr lang="tr-TR" b="1"/>
              <a:t/>
            </a:r>
            <a:br>
              <a:rPr lang="tr-TR" b="1"/>
            </a:br>
            <a:endParaRPr lang="tr-TR"/>
          </a:p>
        </p:txBody>
      </p:sp>
      <p:sp>
        <p:nvSpPr>
          <p:cNvPr id="3" name="2 İçerik Yer Tutucusu"/>
          <p:cNvSpPr>
            <a:spLocks noGrp="1"/>
          </p:cNvSpPr>
          <p:nvPr>
            <p:ph idx="1"/>
          </p:nvPr>
        </p:nvSpPr>
        <p:spPr/>
        <p:txBody>
          <a:bodyPr/>
          <a:lstStyle/>
          <a:p>
            <a:r>
              <a:rPr lang="tr-TR"/>
              <a:t>Opt for </a:t>
            </a:r>
            <a:r>
              <a:rPr lang="tr-TR">
                <a:hlinkClick r:id="rId2"/>
              </a:rPr>
              <a:t>frozen vegetables</a:t>
            </a:r>
            <a:r>
              <a:rPr lang="tr-TR"/>
              <a:t> when you're looking for convenience. Canned veggies usually have </a:t>
            </a:r>
            <a:r>
              <a:rPr lang="tr-TR" smtClean="0"/>
              <a:t>added </a:t>
            </a:r>
            <a:r>
              <a:rPr lang="tr-TR" smtClean="0">
                <a:hlinkClick r:id="rId2"/>
              </a:rPr>
              <a:t>sodium</a:t>
            </a:r>
            <a:r>
              <a:rPr lang="tr-TR"/>
              <a:t>, while frozen vegetables don't.</a:t>
            </a:r>
          </a:p>
          <a:p>
            <a:endParaRPr lang="tr-TR"/>
          </a:p>
        </p:txBody>
      </p:sp>
      <p:pic>
        <p:nvPicPr>
          <p:cNvPr id="4" name="3 Resim" descr="just do it"/>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786314" y="3357562"/>
            <a:ext cx="4102118" cy="3148027"/>
          </a:xfrm>
          <a:prstGeom prst="rect">
            <a:avLst/>
          </a:prstGeom>
          <a:noFill/>
          <a:ln>
            <a:noFill/>
          </a:ln>
        </p:spPr>
      </p:pic>
    </p:spTree>
  </p:cSld>
  <p:clrMapOvr>
    <a:masterClrMapping/>
  </p:clrMapOvr>
  <p:transition spd="med">
    <p:whee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72</TotalTime>
  <Words>770</Words>
  <Application>Microsoft Office PowerPoint</Application>
  <PresentationFormat>Ekran Gösterisi (4:3)</PresentationFormat>
  <Paragraphs>34</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Gündönümü</vt:lpstr>
      <vt:lpstr>A Healthy Mind Helps Make a Healthy Body</vt:lpstr>
      <vt:lpstr>Slayt 2</vt:lpstr>
      <vt:lpstr>Quick Tips for a Healthy Mind, Body &amp; Spirit  </vt:lpstr>
      <vt:lpstr>Read Labels When Shopping for Crackers  </vt:lpstr>
      <vt:lpstr>Replace Full-Fat Sour Cream </vt:lpstr>
      <vt:lpstr>Start Your Meal With Soup </vt:lpstr>
      <vt:lpstr>Use Stronger Cheeses </vt:lpstr>
      <vt:lpstr>Top Your Salad With Sardines </vt:lpstr>
      <vt:lpstr>Skip Canned Vegetables </vt:lpstr>
      <vt:lpstr>Opt for Brown Rice </vt:lpstr>
      <vt:lpstr>Serve Sandwiches Open-Face </vt:lpstr>
      <vt:lpstr>Slayt 12</vt:lpstr>
      <vt:lpstr>Slayt 13</vt:lpstr>
      <vt:lpstr>Slayt 14</vt:lpstr>
      <vt:lpstr>Slayt 15</vt:lpstr>
      <vt:lpstr>Slayt 16</vt:lpstr>
      <vt:lpstr>Slayt 17</vt:lpstr>
      <vt:lpstr>The greatest wealth is health.  –Virgil </vt:lpstr>
      <vt:lpstr>Slayt 19</vt:lpstr>
      <vt:lpstr>Some Extra Useful Tips;;</vt:lpstr>
      <vt:lpstr>Slayt 21</vt:lpstr>
      <vt:lpstr>Slayt 22</vt:lpstr>
      <vt:lpstr>Slayt 23</vt:lpstr>
      <vt:lpstr>Slayt 24</vt:lpstr>
      <vt:lpstr>Slayt 25</vt:lpstr>
      <vt:lpstr>What is the meaning of a Healthy mind is a healthy body? </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Healthy Mind Helps Make a Healthy Body</dc:title>
  <dc:creator>BUMERANG AS</dc:creator>
  <cp:lastModifiedBy>Gökben</cp:lastModifiedBy>
  <cp:revision>9</cp:revision>
  <dcterms:created xsi:type="dcterms:W3CDTF">2013-09-07T18:26:49Z</dcterms:created>
  <dcterms:modified xsi:type="dcterms:W3CDTF">2013-10-03T09:24:10Z</dcterms:modified>
</cp:coreProperties>
</file>